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nativ_wordmark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566928"/>
            <a:ext cx="1783080" cy="32846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77240" y="932688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spc="400" kern="0" dirty="0">
                <a:solidFill>
                  <a:srgbClr val="97A3B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Intelligence</a:t>
            </a:r>
            <a:endParaRPr lang="en-US" sz="1200" dirty="0"/>
          </a:p>
        </p:txBody>
      </p:sp>
      <p:pic>
        <p:nvPicPr>
          <p:cNvPr id="4" name="Image 1" descr="dss_shiel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" y="1938528"/>
            <a:ext cx="1481328" cy="1828097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2514600" y="2212848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200" kern="0" dirty="0">
                <a:solidFill>
                  <a:srgbClr val="8EC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DIGITAL</a:t>
            </a:r>
            <a:endParaRPr lang="en-US" sz="3000" dirty="0"/>
          </a:p>
        </p:txBody>
      </p:sp>
      <p:sp>
        <p:nvSpPr>
          <p:cNvPr id="6" name="Text 2"/>
          <p:cNvSpPr/>
          <p:nvPr/>
        </p:nvSpPr>
        <p:spPr>
          <a:xfrm>
            <a:off x="2514600" y="2743200"/>
            <a:ext cx="91440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SHOP STEWARD</a:t>
            </a:r>
            <a:endParaRPr lang="en-US" sz="5400" dirty="0"/>
          </a:p>
        </p:txBody>
      </p:sp>
      <p:sp>
        <p:nvSpPr>
          <p:cNvPr id="7" name="Text 3"/>
          <p:cNvSpPr/>
          <p:nvPr/>
        </p:nvSpPr>
        <p:spPr>
          <a:xfrm>
            <a:off x="868680" y="406908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Rights. Your Contract. Your Union.</a:t>
            </a:r>
            <a:endParaRPr lang="en-US" sz="2000" dirty="0"/>
          </a:p>
        </p:txBody>
      </p:sp>
      <p:sp>
        <p:nvSpPr>
          <p:cNvPr id="8" name="Text 4"/>
          <p:cNvSpPr/>
          <p:nvPr/>
        </p:nvSpPr>
        <p:spPr>
          <a:xfrm>
            <a:off x="886968" y="4617720"/>
            <a:ext cx="8595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AI contract expert and grievance-documentation partner — built by a letter carrier, for letter carriers.</a:t>
            </a:r>
            <a:endParaRPr lang="en-US" sz="1500" dirty="0"/>
          </a:p>
        </p:txBody>
      </p:sp>
      <p:sp>
        <p:nvSpPr>
          <p:cNvPr id="9" name="Text 5"/>
          <p:cNvSpPr/>
          <p:nvPr/>
        </p:nvSpPr>
        <p:spPr>
          <a:xfrm>
            <a:off x="886968" y="598932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97A3B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LIVE AT  </a:t>
            </a:r>
            <a:pPr indent="0" marL="0">
              <a:buNone/>
            </a:pPr>
            <a:r>
              <a:rPr lang="en-US" sz="1200" b="1" spc="100" kern="0" dirty="0">
                <a:solidFill>
                  <a:srgbClr val="8EC8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nalc2808.org</a:t>
            </a:r>
            <a:pPr indent="0" marL="0">
              <a:buNone/>
            </a:pPr>
            <a:r>
              <a:rPr lang="en-US" sz="1200" b="1" spc="100" kern="0" dirty="0">
                <a:solidFill>
                  <a:srgbClr val="97A3B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A PRODUCT OF  </a:t>
            </a:r>
            <a:pPr indent="0" marL="0">
              <a:buNone/>
            </a:pPr>
            <a:r>
              <a:rPr lang="en-US" sz="1200" b="1" spc="100" kern="0" dirty="0">
                <a:solidFill>
                  <a:srgbClr val="8EC8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nativsystem.com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nativ_wordmark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566928"/>
            <a:ext cx="1600200" cy="29477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77240" y="89611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350" kern="0" dirty="0">
                <a:solidFill>
                  <a:srgbClr val="97A3B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Intelligence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777240" y="1965960"/>
            <a:ext cx="10607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it to your branch.</a:t>
            </a:r>
            <a:endParaRPr lang="en-US" sz="4400" dirty="0"/>
          </a:p>
        </p:txBody>
      </p:sp>
      <p:sp>
        <p:nvSpPr>
          <p:cNvPr id="5" name="Text 2"/>
          <p:cNvSpPr/>
          <p:nvPr/>
        </p:nvSpPr>
        <p:spPr>
          <a:xfrm>
            <a:off x="1508760" y="288036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Download this deck, present it at your next union meeting, and give your stewards their time back.</a:t>
            </a:r>
            <a:endParaRPr lang="en-US" sz="1700" dirty="0"/>
          </a:p>
        </p:txBody>
      </p:sp>
      <p:sp>
        <p:nvSpPr>
          <p:cNvPr id="6" name="Shape 3"/>
          <p:cNvSpPr/>
          <p:nvPr/>
        </p:nvSpPr>
        <p:spPr>
          <a:xfrm>
            <a:off x="731520" y="3977640"/>
            <a:ext cx="3383280" cy="713232"/>
          </a:xfrm>
          <a:prstGeom prst="roundRect">
            <a:avLst>
              <a:gd name="adj" fmla="val 50000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914400" y="4133088"/>
            <a:ext cx="402336" cy="402336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984" y="4233672"/>
            <a:ext cx="201168" cy="20116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444752" y="3977640"/>
            <a:ext cx="2560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joshua@nativsystem.com</a:t>
            </a:r>
            <a:endParaRPr lang="en-US" sz="1400" dirty="0"/>
          </a:p>
        </p:txBody>
      </p:sp>
      <p:sp>
        <p:nvSpPr>
          <p:cNvPr id="10" name="Shape 6"/>
          <p:cNvSpPr/>
          <p:nvPr/>
        </p:nvSpPr>
        <p:spPr>
          <a:xfrm>
            <a:off x="4389120" y="3977640"/>
            <a:ext cx="3383280" cy="713232"/>
          </a:xfrm>
          <a:prstGeom prst="roundRect">
            <a:avLst>
              <a:gd name="adj" fmla="val 50000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11" name="Shape 7"/>
          <p:cNvSpPr/>
          <p:nvPr/>
        </p:nvSpPr>
        <p:spPr>
          <a:xfrm>
            <a:off x="4572000" y="4133088"/>
            <a:ext cx="402336" cy="402336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2584" y="4233672"/>
            <a:ext cx="201168" cy="201168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5102352" y="3977640"/>
            <a:ext cx="2560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nativsystem.com</a:t>
            </a:r>
            <a:endParaRPr lang="en-US" sz="1400" dirty="0"/>
          </a:p>
        </p:txBody>
      </p:sp>
      <p:sp>
        <p:nvSpPr>
          <p:cNvPr id="14" name="Shape 9"/>
          <p:cNvSpPr/>
          <p:nvPr/>
        </p:nvSpPr>
        <p:spPr>
          <a:xfrm>
            <a:off x="8046720" y="3977640"/>
            <a:ext cx="3383280" cy="713232"/>
          </a:xfrm>
          <a:prstGeom prst="roundRect">
            <a:avLst>
              <a:gd name="adj" fmla="val 50000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15" name="Shape 10"/>
          <p:cNvSpPr/>
          <p:nvPr/>
        </p:nvSpPr>
        <p:spPr>
          <a:xfrm>
            <a:off x="8229600" y="4133088"/>
            <a:ext cx="402336" cy="402336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0184" y="4233672"/>
            <a:ext cx="201168" cy="201168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8759952" y="3977640"/>
            <a:ext cx="2560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demo.nativsystem.com</a:t>
            </a:r>
            <a:endParaRPr lang="en-US" sz="1400" dirty="0"/>
          </a:p>
        </p:txBody>
      </p:sp>
      <p:sp>
        <p:nvSpPr>
          <p:cNvPr id="18" name="Text 12"/>
          <p:cNvSpPr/>
          <p:nvPr/>
        </p:nvSpPr>
        <p:spPr>
          <a:xfrm>
            <a:off x="777240" y="5532120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Rights. Your Contract. Your Union.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606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669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PROBLEM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49808" y="841248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Stewards are burning out.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777240" y="1517904"/>
            <a:ext cx="10424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50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grievance means hours of research and paperwork on top of a full route — far more than the stipend was ever built to cover. The contract is thousands of pages. The clock never stops.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777240" y="2331720"/>
            <a:ext cx="5349240" cy="1783080"/>
          </a:xfrm>
          <a:prstGeom prst="roundRect">
            <a:avLst>
              <a:gd name="adj" fmla="val 4615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69848" y="2642616"/>
            <a:ext cx="566928" cy="566928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11580" y="2784348"/>
            <a:ext cx="283464" cy="28346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828800" y="2660904"/>
            <a:ext cx="4069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burden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1828800" y="3081528"/>
            <a:ext cx="4023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Answers live across the JCAM, ELM, M-39, M-41 and the National Agreement. Finding the right citation can take hours.</a:t>
            </a:r>
            <a:endParaRPr lang="en-US" sz="1250" dirty="0"/>
          </a:p>
        </p:txBody>
      </p:sp>
      <p:sp>
        <p:nvSpPr>
          <p:cNvPr id="10" name="Shape 7"/>
          <p:cNvSpPr/>
          <p:nvPr/>
        </p:nvSpPr>
        <p:spPr>
          <a:xfrm>
            <a:off x="6537960" y="2331720"/>
            <a:ext cx="5349240" cy="1783080"/>
          </a:xfrm>
          <a:prstGeom prst="roundRect">
            <a:avLst>
              <a:gd name="adj" fmla="val 4615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6830568" y="2642616"/>
            <a:ext cx="566928" cy="566928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2300" y="2784348"/>
            <a:ext cx="283464" cy="283464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589520" y="2660904"/>
            <a:ext cx="4069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Documentation load</a:t>
            </a:r>
            <a:endParaRPr lang="en-US" sz="1700" dirty="0"/>
          </a:p>
        </p:txBody>
      </p:sp>
      <p:sp>
        <p:nvSpPr>
          <p:cNvPr id="14" name="Text 10"/>
          <p:cNvSpPr/>
          <p:nvPr/>
        </p:nvSpPr>
        <p:spPr>
          <a:xfrm>
            <a:off x="7589520" y="3081528"/>
            <a:ext cx="4023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Statements, 8190s, information requests, attachments — each grievance is a stack of paperwork done by hand.</a:t>
            </a:r>
            <a:endParaRPr lang="en-US" sz="1250" dirty="0"/>
          </a:p>
        </p:txBody>
      </p:sp>
      <p:sp>
        <p:nvSpPr>
          <p:cNvPr id="15" name="Shape 11"/>
          <p:cNvSpPr/>
          <p:nvPr/>
        </p:nvSpPr>
        <p:spPr>
          <a:xfrm>
            <a:off x="777240" y="4434840"/>
            <a:ext cx="5349240" cy="1783080"/>
          </a:xfrm>
          <a:prstGeom prst="roundRect">
            <a:avLst>
              <a:gd name="adj" fmla="val 4615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1069848" y="4745736"/>
            <a:ext cx="566928" cy="566928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1580" y="4887468"/>
            <a:ext cx="283464" cy="283464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828800" y="4764024"/>
            <a:ext cx="4069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time to do it</a:t>
            </a:r>
            <a:endParaRPr lang="en-US" sz="1700" dirty="0"/>
          </a:p>
        </p:txBody>
      </p:sp>
      <p:sp>
        <p:nvSpPr>
          <p:cNvPr id="19" name="Text 14"/>
          <p:cNvSpPr/>
          <p:nvPr/>
        </p:nvSpPr>
        <p:spPr>
          <a:xfrm>
            <a:off x="1828800" y="5184648"/>
            <a:ext cx="4023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Stewards carry mail all day, then build grievances after hours. The work piles up and the deadlines never wait.</a:t>
            </a:r>
            <a:endParaRPr lang="en-US" sz="1250" dirty="0"/>
          </a:p>
        </p:txBody>
      </p:sp>
      <p:sp>
        <p:nvSpPr>
          <p:cNvPr id="20" name="Shape 15"/>
          <p:cNvSpPr/>
          <p:nvPr/>
        </p:nvSpPr>
        <p:spPr>
          <a:xfrm>
            <a:off x="6537960" y="4434840"/>
            <a:ext cx="5349240" cy="1783080"/>
          </a:xfrm>
          <a:prstGeom prst="roundRect">
            <a:avLst>
              <a:gd name="adj" fmla="val 4615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6830568" y="4745736"/>
            <a:ext cx="566928" cy="566928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2300" y="4887468"/>
            <a:ext cx="283464" cy="283464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7589520" y="4764024"/>
            <a:ext cx="4069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walks out</a:t>
            </a:r>
            <a:endParaRPr lang="en-US" sz="1700" dirty="0"/>
          </a:p>
        </p:txBody>
      </p:sp>
      <p:sp>
        <p:nvSpPr>
          <p:cNvPr id="24" name="Text 18"/>
          <p:cNvSpPr/>
          <p:nvPr/>
        </p:nvSpPr>
        <p:spPr>
          <a:xfrm>
            <a:off x="7589520" y="5184648"/>
            <a:ext cx="4023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 veteran steward retires, decades of know-how leave with them. New stewards start from zero.</a:t>
            </a:r>
            <a:endParaRPr lang="en-US" sz="1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606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669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8EC8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SOLUTION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49808" y="841248"/>
            <a:ext cx="11155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steward who never clocks out.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777240" y="1517904"/>
            <a:ext cx="10607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50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Digital Shop Steward reads the entire contract and turns a carrier's story into a filing-ready grievance package — in minutes, any hour of the day.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777240" y="2331720"/>
            <a:ext cx="5486400" cy="3703320"/>
          </a:xfrm>
          <a:prstGeom prst="roundRect">
            <a:avLst>
              <a:gd name="adj" fmla="val 2222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97280" y="2670048"/>
            <a:ext cx="640080" cy="640080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57300" y="2830068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97280" y="3456432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contract expert in your pocket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1097280" y="3977640"/>
            <a:ext cx="48463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8000"/>
              </a:lnSpc>
              <a:buNone/>
            </a:pPr>
            <a:r>
              <a:rPr lang="en-US" sz="135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any question about your rights and get a plain-English answer grounded in the actual language of the agreement — with the source quoted verbatim, never invented.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1097280" y="5074920"/>
            <a:ext cx="4846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24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</a:t>
            </a:r>
            <a:pPr indent="0" marL="0">
              <a:lnSpc>
                <a:spcPct val="110000"/>
              </a:lnSpc>
              <a:buNone/>
            </a:pPr>
            <a:r>
              <a:rPr lang="en-US" sz="1350" i="1" dirty="0">
                <a:solidFill>
                  <a:srgbClr val="8EC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management have to give me the information I requested?”</a:t>
            </a:r>
            <a:endParaRPr lang="en-US" sz="2400" dirty="0"/>
          </a:p>
        </p:txBody>
      </p:sp>
      <p:sp>
        <p:nvSpPr>
          <p:cNvPr id="11" name="Shape 8"/>
          <p:cNvSpPr/>
          <p:nvPr/>
        </p:nvSpPr>
        <p:spPr>
          <a:xfrm>
            <a:off x="6492240" y="2331720"/>
            <a:ext cx="4892040" cy="1783080"/>
          </a:xfrm>
          <a:prstGeom prst="roundRect">
            <a:avLst>
              <a:gd name="adj" fmla="val 4615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6812280" y="2642616"/>
            <a:ext cx="566928" cy="566928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4012" y="2784348"/>
            <a:ext cx="283464" cy="283464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7571232" y="2642616"/>
            <a:ext cx="3566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Turns a story into a filing</a:t>
            </a:r>
            <a:endParaRPr lang="en-US" sz="1650" dirty="0"/>
          </a:p>
        </p:txBody>
      </p:sp>
      <p:sp>
        <p:nvSpPr>
          <p:cNvPr id="15" name="Text 11"/>
          <p:cNvSpPr/>
          <p:nvPr/>
        </p:nvSpPr>
        <p:spPr>
          <a:xfrm>
            <a:off x="7571232" y="3246120"/>
            <a:ext cx="3611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what happened in your own words. DSS identifies the violation and builds the documents.</a:t>
            </a:r>
            <a:endParaRPr lang="en-US" sz="1250" dirty="0"/>
          </a:p>
        </p:txBody>
      </p:sp>
      <p:sp>
        <p:nvSpPr>
          <p:cNvPr id="16" name="Shape 12"/>
          <p:cNvSpPr/>
          <p:nvPr/>
        </p:nvSpPr>
        <p:spPr>
          <a:xfrm>
            <a:off x="6492240" y="4251960"/>
            <a:ext cx="4892040" cy="1783080"/>
          </a:xfrm>
          <a:prstGeom prst="roundRect">
            <a:avLst>
              <a:gd name="adj" fmla="val 4615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6812280" y="4562856"/>
            <a:ext cx="566928" cy="566928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4012" y="4704588"/>
            <a:ext cx="283464" cy="283464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7571232" y="4562856"/>
            <a:ext cx="3566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6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Backed by the book</a:t>
            </a:r>
            <a:endParaRPr lang="en-US" sz="1650" dirty="0"/>
          </a:p>
        </p:txBody>
      </p:sp>
      <p:sp>
        <p:nvSpPr>
          <p:cNvPr id="20" name="Text 15"/>
          <p:cNvSpPr/>
          <p:nvPr/>
        </p:nvSpPr>
        <p:spPr>
          <a:xfrm>
            <a:off x="7571232" y="5166360"/>
            <a:ext cx="3611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answer is anchored to the JCAM, ELM, M-39, M-41 and National Agreement — quoted, not paraphrased.</a:t>
            </a:r>
            <a:endParaRPr lang="en-US" sz="12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606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669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8EC8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HOW IT WORKS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49808" y="841248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paths. One question to start.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777240" y="1591056"/>
            <a:ext cx="10607040" cy="713232"/>
          </a:xfrm>
          <a:prstGeom prst="roundRect">
            <a:avLst>
              <a:gd name="adj" fmla="val 11538"/>
            </a:avLst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4128" y="1792224"/>
            <a:ext cx="310896" cy="310896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481328" y="1591056"/>
            <a:ext cx="9692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“Do you have a question about your rights — or has something happened that you'd like to document?”</a:t>
            </a:r>
            <a:endParaRPr lang="en-US" sz="1450" dirty="0"/>
          </a:p>
        </p:txBody>
      </p:sp>
      <p:sp>
        <p:nvSpPr>
          <p:cNvPr id="7" name="Shape 4"/>
          <p:cNvSpPr/>
          <p:nvPr/>
        </p:nvSpPr>
        <p:spPr>
          <a:xfrm>
            <a:off x="777240" y="2542032"/>
            <a:ext cx="5074920" cy="3520440"/>
          </a:xfrm>
          <a:prstGeom prst="roundRect">
            <a:avLst>
              <a:gd name="adj" fmla="val 2338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1088136" y="2852928"/>
            <a:ext cx="585216" cy="585216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440" y="2999232"/>
            <a:ext cx="292608" cy="29260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837944" y="2871216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A — Ask a question</a:t>
            </a:r>
            <a:endParaRPr lang="en-US" sz="1800" dirty="0"/>
          </a:p>
        </p:txBody>
      </p:sp>
      <p:sp>
        <p:nvSpPr>
          <p:cNvPr id="11" name="Text 7"/>
          <p:cNvSpPr/>
          <p:nvPr/>
        </p:nvSpPr>
        <p:spPr>
          <a:xfrm>
            <a:off x="1837944" y="3255264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150" kern="0" dirty="0">
                <a:solidFill>
                  <a:srgbClr val="8EC8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POWERED BY CLAUDE SONNET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1143000" y="3822192"/>
            <a:ext cx="384048" cy="384048"/>
          </a:xfrm>
          <a:prstGeom prst="ellipse">
            <a:avLst/>
          </a:prstGeom>
          <a:solidFill>
            <a:srgbClr val="171C28"/>
          </a:solidFill>
          <a:ln w="15875">
            <a:solidFill>
              <a:srgbClr val="8EC8FF"/>
            </a:solidFill>
            <a:prstDash val="solid"/>
          </a:ln>
        </p:spPr>
      </p:sp>
      <p:sp>
        <p:nvSpPr>
          <p:cNvPr id="13" name="Text 9"/>
          <p:cNvSpPr/>
          <p:nvPr/>
        </p:nvSpPr>
        <p:spPr>
          <a:xfrm>
            <a:off x="1143000" y="3822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8EC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1691640" y="3767328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28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Carrier asks about a right, rule or deadline</a:t>
            </a:r>
            <a:endParaRPr lang="en-US" sz="1280" dirty="0"/>
          </a:p>
        </p:txBody>
      </p:sp>
      <p:sp>
        <p:nvSpPr>
          <p:cNvPr id="15" name="Shape 11"/>
          <p:cNvSpPr/>
          <p:nvPr/>
        </p:nvSpPr>
        <p:spPr>
          <a:xfrm>
            <a:off x="1143000" y="4535424"/>
            <a:ext cx="384048" cy="384048"/>
          </a:xfrm>
          <a:prstGeom prst="ellipse">
            <a:avLst/>
          </a:prstGeom>
          <a:solidFill>
            <a:srgbClr val="171C28"/>
          </a:solidFill>
          <a:ln w="15875">
            <a:solidFill>
              <a:srgbClr val="8EC8FF"/>
            </a:solidFill>
            <a:prstDash val="solid"/>
          </a:ln>
        </p:spPr>
      </p:sp>
      <p:sp>
        <p:nvSpPr>
          <p:cNvPr id="16" name="Text 12"/>
          <p:cNvSpPr/>
          <p:nvPr/>
        </p:nvSpPr>
        <p:spPr>
          <a:xfrm>
            <a:off x="1143000" y="453542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8EC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7" name="Text 13"/>
          <p:cNvSpPr/>
          <p:nvPr/>
        </p:nvSpPr>
        <p:spPr>
          <a:xfrm>
            <a:off x="1691640" y="4480560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28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DSS searches 4,875+ contract passages</a:t>
            </a:r>
            <a:endParaRPr lang="en-US" sz="1280" dirty="0"/>
          </a:p>
        </p:txBody>
      </p:sp>
      <p:sp>
        <p:nvSpPr>
          <p:cNvPr id="18" name="Shape 14"/>
          <p:cNvSpPr/>
          <p:nvPr/>
        </p:nvSpPr>
        <p:spPr>
          <a:xfrm>
            <a:off x="1143000" y="5248656"/>
            <a:ext cx="384048" cy="384048"/>
          </a:xfrm>
          <a:prstGeom prst="ellipse">
            <a:avLst/>
          </a:prstGeom>
          <a:solidFill>
            <a:srgbClr val="171C28"/>
          </a:solidFill>
          <a:ln w="15875">
            <a:solidFill>
              <a:srgbClr val="8EC8FF"/>
            </a:solidFill>
            <a:prstDash val="solid"/>
          </a:ln>
        </p:spPr>
      </p:sp>
      <p:sp>
        <p:nvSpPr>
          <p:cNvPr id="19" name="Text 15"/>
          <p:cNvSpPr/>
          <p:nvPr/>
        </p:nvSpPr>
        <p:spPr>
          <a:xfrm>
            <a:off x="1143000" y="524865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8EC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0" name="Text 16"/>
          <p:cNvSpPr/>
          <p:nvPr/>
        </p:nvSpPr>
        <p:spPr>
          <a:xfrm>
            <a:off x="1691640" y="5193792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28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Returns a clear answer with the clause quoted verbatim</a:t>
            </a:r>
            <a:endParaRPr lang="en-US" sz="1280" dirty="0"/>
          </a:p>
        </p:txBody>
      </p:sp>
      <p:sp>
        <p:nvSpPr>
          <p:cNvPr id="21" name="Shape 17"/>
          <p:cNvSpPr/>
          <p:nvPr/>
        </p:nvSpPr>
        <p:spPr>
          <a:xfrm>
            <a:off x="6309360" y="2542032"/>
            <a:ext cx="5074920" cy="3520440"/>
          </a:xfrm>
          <a:prstGeom prst="roundRect">
            <a:avLst>
              <a:gd name="adj" fmla="val 2338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22" name="Shape 18"/>
          <p:cNvSpPr/>
          <p:nvPr/>
        </p:nvSpPr>
        <p:spPr>
          <a:xfrm>
            <a:off x="6620256" y="2852928"/>
            <a:ext cx="585216" cy="585216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2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6560" y="2999232"/>
            <a:ext cx="292608" cy="292608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7370064" y="2871216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B — Document an incident</a:t>
            </a:r>
            <a:endParaRPr lang="en-US" sz="1800" dirty="0"/>
          </a:p>
        </p:txBody>
      </p:sp>
      <p:sp>
        <p:nvSpPr>
          <p:cNvPr id="25" name="Text 20"/>
          <p:cNvSpPr/>
          <p:nvPr/>
        </p:nvSpPr>
        <p:spPr>
          <a:xfrm>
            <a:off x="7370064" y="3255264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15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ESCALATES TO CLAUDE OPUS</a:t>
            </a:r>
            <a:endParaRPr lang="en-US" sz="1050" dirty="0"/>
          </a:p>
        </p:txBody>
      </p:sp>
      <p:sp>
        <p:nvSpPr>
          <p:cNvPr id="26" name="Shape 21"/>
          <p:cNvSpPr/>
          <p:nvPr/>
        </p:nvSpPr>
        <p:spPr>
          <a:xfrm>
            <a:off x="6675120" y="3822192"/>
            <a:ext cx="384048" cy="384048"/>
          </a:xfrm>
          <a:prstGeom prst="ellipse">
            <a:avLst/>
          </a:prstGeom>
          <a:solidFill>
            <a:srgbClr val="171C28"/>
          </a:solidFill>
          <a:ln w="15875">
            <a:solidFill>
              <a:srgbClr val="C9A84C"/>
            </a:solidFill>
            <a:prstDash val="solid"/>
          </a:ln>
        </p:spPr>
      </p:sp>
      <p:sp>
        <p:nvSpPr>
          <p:cNvPr id="27" name="Text 22"/>
          <p:cNvSpPr/>
          <p:nvPr/>
        </p:nvSpPr>
        <p:spPr>
          <a:xfrm>
            <a:off x="6675120" y="3822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28" name="Text 23"/>
          <p:cNvSpPr/>
          <p:nvPr/>
        </p:nvSpPr>
        <p:spPr>
          <a:xfrm>
            <a:off x="7223760" y="3767328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28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Carrier describes what happened, one question at a time</a:t>
            </a:r>
            <a:endParaRPr lang="en-US" sz="1280" dirty="0"/>
          </a:p>
        </p:txBody>
      </p:sp>
      <p:sp>
        <p:nvSpPr>
          <p:cNvPr id="29" name="Shape 24"/>
          <p:cNvSpPr/>
          <p:nvPr/>
        </p:nvSpPr>
        <p:spPr>
          <a:xfrm>
            <a:off x="6675120" y="4535424"/>
            <a:ext cx="384048" cy="384048"/>
          </a:xfrm>
          <a:prstGeom prst="ellipse">
            <a:avLst/>
          </a:prstGeom>
          <a:solidFill>
            <a:srgbClr val="171C28"/>
          </a:solidFill>
          <a:ln w="15875">
            <a:solidFill>
              <a:srgbClr val="C9A84C"/>
            </a:solidFill>
            <a:prstDash val="solid"/>
          </a:ln>
        </p:spPr>
      </p:sp>
      <p:sp>
        <p:nvSpPr>
          <p:cNvPr id="30" name="Text 25"/>
          <p:cNvSpPr/>
          <p:nvPr/>
        </p:nvSpPr>
        <p:spPr>
          <a:xfrm>
            <a:off x="6675120" y="453542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31" name="Text 26"/>
          <p:cNvSpPr/>
          <p:nvPr/>
        </p:nvSpPr>
        <p:spPr>
          <a:xfrm>
            <a:off x="7223760" y="4480560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28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DSS identifies the violation and runs a structured intake</a:t>
            </a:r>
            <a:endParaRPr lang="en-US" sz="1280" dirty="0"/>
          </a:p>
        </p:txBody>
      </p:sp>
      <p:sp>
        <p:nvSpPr>
          <p:cNvPr id="32" name="Shape 27"/>
          <p:cNvSpPr/>
          <p:nvPr/>
        </p:nvSpPr>
        <p:spPr>
          <a:xfrm>
            <a:off x="6675120" y="5248656"/>
            <a:ext cx="384048" cy="384048"/>
          </a:xfrm>
          <a:prstGeom prst="ellipse">
            <a:avLst/>
          </a:prstGeom>
          <a:solidFill>
            <a:srgbClr val="171C28"/>
          </a:solidFill>
          <a:ln w="15875">
            <a:solidFill>
              <a:srgbClr val="C9A84C"/>
            </a:solidFill>
            <a:prstDash val="solid"/>
          </a:ln>
        </p:spPr>
      </p:sp>
      <p:sp>
        <p:nvSpPr>
          <p:cNvPr id="33" name="Text 28"/>
          <p:cNvSpPr/>
          <p:nvPr/>
        </p:nvSpPr>
        <p:spPr>
          <a:xfrm>
            <a:off x="6675120" y="524865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34" name="Text 29"/>
          <p:cNvSpPr/>
          <p:nvPr/>
        </p:nvSpPr>
        <p:spPr>
          <a:xfrm>
            <a:off x="7223760" y="5193792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28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Generates the full package, then auto-emails it to the steward</a:t>
            </a:r>
            <a:endParaRPr lang="en-US" sz="128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606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669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WHAT'S INSIDE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49808" y="841248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a grievance needs.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777240" y="1517904"/>
            <a:ext cx="10424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first question to the filed package — and a secure home for the records afterward.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777240" y="2103120"/>
            <a:ext cx="3456432" cy="1627632"/>
          </a:xfrm>
          <a:prstGeom prst="roundRect">
            <a:avLst>
              <a:gd name="adj" fmla="val 5056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51560" y="2377440"/>
            <a:ext cx="548640" cy="548640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8720" y="2514600"/>
            <a:ext cx="274320" cy="2743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51560" y="3017520"/>
            <a:ext cx="29535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 contract engine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051560" y="3328416"/>
            <a:ext cx="29992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Searches 10 official handbooks for the exact citation.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4590288" y="2103120"/>
            <a:ext cx="3456432" cy="1627632"/>
          </a:xfrm>
          <a:prstGeom prst="roundRect">
            <a:avLst>
              <a:gd name="adj" fmla="val 5056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864608" y="2377440"/>
            <a:ext cx="548640" cy="548640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1768" y="2514600"/>
            <a:ext cx="274320" cy="27432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864608" y="3017520"/>
            <a:ext cx="29535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 Form 8190 auto-fill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4864608" y="3328416"/>
            <a:ext cx="29992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48 blocks completed from the intake, ready to sign.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8403336" y="2103120"/>
            <a:ext cx="3456432" cy="1627632"/>
          </a:xfrm>
          <a:prstGeom prst="roundRect">
            <a:avLst>
              <a:gd name="adj" fmla="val 5056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8677656" y="2377440"/>
            <a:ext cx="548640" cy="548640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4816" y="2514600"/>
            <a:ext cx="274320" cy="27432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677656" y="3017520"/>
            <a:ext cx="29535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generation</a:t>
            </a:r>
            <a:endParaRPr lang="en-US" sz="1500" dirty="0"/>
          </a:p>
        </p:txBody>
      </p:sp>
      <p:sp>
        <p:nvSpPr>
          <p:cNvPr id="19" name="Text 14"/>
          <p:cNvSpPr/>
          <p:nvPr/>
        </p:nvSpPr>
        <p:spPr>
          <a:xfrm>
            <a:off x="8677656" y="3328416"/>
            <a:ext cx="29992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Carrier statement, steward brief, 271.G request, attachments.</a:t>
            </a:r>
            <a:endParaRPr lang="en-US" sz="1150" dirty="0"/>
          </a:p>
        </p:txBody>
      </p:sp>
      <p:sp>
        <p:nvSpPr>
          <p:cNvPr id="20" name="Shape 15"/>
          <p:cNvSpPr/>
          <p:nvPr/>
        </p:nvSpPr>
        <p:spPr>
          <a:xfrm>
            <a:off x="777240" y="4023360"/>
            <a:ext cx="3456432" cy="1627632"/>
          </a:xfrm>
          <a:prstGeom prst="roundRect">
            <a:avLst>
              <a:gd name="adj" fmla="val 5056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1051560" y="4297680"/>
            <a:ext cx="548640" cy="548640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8720" y="4434840"/>
            <a:ext cx="274320" cy="27432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1051560" y="4937760"/>
            <a:ext cx="29535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Auto-email packages</a:t>
            </a:r>
            <a:endParaRPr lang="en-US" sz="1500" dirty="0"/>
          </a:p>
        </p:txBody>
      </p:sp>
      <p:sp>
        <p:nvSpPr>
          <p:cNvPr id="24" name="Text 18"/>
          <p:cNvSpPr/>
          <p:nvPr/>
        </p:nvSpPr>
        <p:spPr>
          <a:xfrm>
            <a:off x="1051560" y="5248656"/>
            <a:ext cx="29992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finished grievance lands in the steward's inbox instantly.</a:t>
            </a:r>
            <a:endParaRPr lang="en-US" sz="1150" dirty="0"/>
          </a:p>
        </p:txBody>
      </p:sp>
      <p:sp>
        <p:nvSpPr>
          <p:cNvPr id="25" name="Shape 19"/>
          <p:cNvSpPr/>
          <p:nvPr/>
        </p:nvSpPr>
        <p:spPr>
          <a:xfrm>
            <a:off x="4590288" y="4023360"/>
            <a:ext cx="3456432" cy="1627632"/>
          </a:xfrm>
          <a:prstGeom prst="roundRect">
            <a:avLst>
              <a:gd name="adj" fmla="val 5056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4864608" y="4297680"/>
            <a:ext cx="548640" cy="548640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2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01768" y="4434840"/>
            <a:ext cx="274320" cy="274320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4864608" y="4937760"/>
            <a:ext cx="29535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officer vault</a:t>
            </a:r>
            <a:endParaRPr lang="en-US" sz="1500" dirty="0"/>
          </a:p>
        </p:txBody>
      </p:sp>
      <p:sp>
        <p:nvSpPr>
          <p:cNvPr id="29" name="Text 22"/>
          <p:cNvSpPr/>
          <p:nvPr/>
        </p:nvSpPr>
        <p:spPr>
          <a:xfrm>
            <a:off x="4864608" y="5248656"/>
            <a:ext cx="29992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Double-authenticated storage for settlements and case files.</a:t>
            </a:r>
            <a:endParaRPr lang="en-US" sz="1150" dirty="0"/>
          </a:p>
        </p:txBody>
      </p:sp>
      <p:sp>
        <p:nvSpPr>
          <p:cNvPr id="30" name="Shape 23"/>
          <p:cNvSpPr/>
          <p:nvPr/>
        </p:nvSpPr>
        <p:spPr>
          <a:xfrm>
            <a:off x="8403336" y="4023360"/>
            <a:ext cx="3456432" cy="1627632"/>
          </a:xfrm>
          <a:prstGeom prst="roundRect">
            <a:avLst>
              <a:gd name="adj" fmla="val 5056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31" name="Shape 24"/>
          <p:cNvSpPr/>
          <p:nvPr/>
        </p:nvSpPr>
        <p:spPr>
          <a:xfrm>
            <a:off x="8677656" y="4297680"/>
            <a:ext cx="548640" cy="548640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3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14816" y="4434840"/>
            <a:ext cx="274320" cy="274320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8677656" y="4937760"/>
            <a:ext cx="29535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&amp; admin tools</a:t>
            </a:r>
            <a:endParaRPr lang="en-US" sz="1500" dirty="0"/>
          </a:p>
        </p:txBody>
      </p:sp>
      <p:sp>
        <p:nvSpPr>
          <p:cNvPr id="34" name="Text 26"/>
          <p:cNvSpPr/>
          <p:nvPr/>
        </p:nvSpPr>
        <p:spPr>
          <a:xfrm>
            <a:off x="8677656" y="5248656"/>
            <a:ext cx="29992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Branch news, member approval, audit logging, issue reporting.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606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669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8EC8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WHY YOU CAN TRUST IT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49808" y="84124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quotes the contract. It never makes one up.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77240" y="1554480"/>
            <a:ext cx="10698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50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DSS is grounded in the official record — the same documents a steward would pull off the shelf. Answers come with the source, so the carrier and the steward can verify every word.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777240" y="2286000"/>
            <a:ext cx="3337560" cy="1371600"/>
          </a:xfrm>
          <a:prstGeom prst="roundRect">
            <a:avLst>
              <a:gd name="adj" fmla="val 6000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22960" y="2487168"/>
            <a:ext cx="32461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4,875+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960120" y="3200400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indexed contract passages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389120" y="2286000"/>
            <a:ext cx="3337560" cy="1371600"/>
          </a:xfrm>
          <a:prstGeom prst="roundRect">
            <a:avLst>
              <a:gd name="adj" fmla="val 6000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434840" y="2487168"/>
            <a:ext cx="32461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4000" dirty="0"/>
          </a:p>
        </p:txBody>
      </p:sp>
      <p:sp>
        <p:nvSpPr>
          <p:cNvPr id="10" name="Text 8"/>
          <p:cNvSpPr/>
          <p:nvPr/>
        </p:nvSpPr>
        <p:spPr>
          <a:xfrm>
            <a:off x="4572000" y="3200400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official NALC &amp; USPS handbooks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8001000" y="2286000"/>
            <a:ext cx="3337560" cy="1371600"/>
          </a:xfrm>
          <a:prstGeom prst="roundRect">
            <a:avLst>
              <a:gd name="adj" fmla="val 6000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8046720" y="2487168"/>
            <a:ext cx="32461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4000" dirty="0"/>
          </a:p>
        </p:txBody>
      </p:sp>
      <p:sp>
        <p:nvSpPr>
          <p:cNvPr id="13" name="Text 11"/>
          <p:cNvSpPr/>
          <p:nvPr/>
        </p:nvSpPr>
        <p:spPr>
          <a:xfrm>
            <a:off x="8183880" y="3200400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answers tied to a real source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777240" y="3886200"/>
            <a:ext cx="10607040" cy="2148840"/>
          </a:xfrm>
          <a:prstGeom prst="roundRect">
            <a:avLst>
              <a:gd name="adj" fmla="val 3830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1051560" y="411480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library it reads from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1051560" y="4617720"/>
            <a:ext cx="1938528" cy="502920"/>
          </a:xfrm>
          <a:prstGeom prst="roundRect">
            <a:avLst>
              <a:gd name="adj" fmla="val 10909"/>
            </a:avLst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1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97864" y="4773168"/>
            <a:ext cx="201168" cy="201168"/>
          </a:xfrm>
          <a:prstGeom prst="rect">
            <a:avLst/>
          </a:prstGeom>
        </p:spPr>
      </p:pic>
      <p:sp>
        <p:nvSpPr>
          <p:cNvPr id="18" name="Text 15"/>
          <p:cNvSpPr/>
          <p:nvPr/>
        </p:nvSpPr>
        <p:spPr>
          <a:xfrm>
            <a:off x="1472184" y="4617720"/>
            <a:ext cx="14813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00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Agreement 2023–2026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3118104" y="4617720"/>
            <a:ext cx="1938528" cy="502920"/>
          </a:xfrm>
          <a:prstGeom prst="roundRect">
            <a:avLst>
              <a:gd name="adj" fmla="val 10909"/>
            </a:avLst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4408" y="4773168"/>
            <a:ext cx="201168" cy="201168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3538728" y="4617720"/>
            <a:ext cx="14813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00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JCAM 2025</a:t>
            </a:r>
            <a:endParaRPr lang="en-US" sz="1000" dirty="0"/>
          </a:p>
        </p:txBody>
      </p:sp>
      <p:sp>
        <p:nvSpPr>
          <p:cNvPr id="22" name="Shape 18"/>
          <p:cNvSpPr/>
          <p:nvPr/>
        </p:nvSpPr>
        <p:spPr>
          <a:xfrm>
            <a:off x="5184648" y="4617720"/>
            <a:ext cx="1938528" cy="502920"/>
          </a:xfrm>
          <a:prstGeom prst="roundRect">
            <a:avLst>
              <a:gd name="adj" fmla="val 10909"/>
            </a:avLst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2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0952" y="4773168"/>
            <a:ext cx="201168" cy="201168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5605272" y="4617720"/>
            <a:ext cx="14813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00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ELM Issue 52</a:t>
            </a:r>
            <a:endParaRPr lang="en-US" sz="1000" dirty="0"/>
          </a:p>
        </p:txBody>
      </p:sp>
      <p:sp>
        <p:nvSpPr>
          <p:cNvPr id="25" name="Shape 20"/>
          <p:cNvSpPr/>
          <p:nvPr/>
        </p:nvSpPr>
        <p:spPr>
          <a:xfrm>
            <a:off x="7251192" y="4617720"/>
            <a:ext cx="1938528" cy="502920"/>
          </a:xfrm>
          <a:prstGeom prst="roundRect">
            <a:avLst>
              <a:gd name="adj" fmla="val 10909"/>
            </a:avLst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7496" y="4773168"/>
            <a:ext cx="201168" cy="201168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7671816" y="4617720"/>
            <a:ext cx="14813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00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Handbook M-39</a:t>
            </a:r>
            <a:endParaRPr lang="en-US" sz="1000" dirty="0"/>
          </a:p>
        </p:txBody>
      </p:sp>
      <p:sp>
        <p:nvSpPr>
          <p:cNvPr id="28" name="Shape 22"/>
          <p:cNvSpPr/>
          <p:nvPr/>
        </p:nvSpPr>
        <p:spPr>
          <a:xfrm>
            <a:off x="9317736" y="4617720"/>
            <a:ext cx="1938528" cy="502920"/>
          </a:xfrm>
          <a:prstGeom prst="roundRect">
            <a:avLst>
              <a:gd name="adj" fmla="val 10909"/>
            </a:avLst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2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64040" y="4773168"/>
            <a:ext cx="201168" cy="201168"/>
          </a:xfrm>
          <a:prstGeom prst="rect">
            <a:avLst/>
          </a:prstGeom>
        </p:spPr>
      </p:pic>
      <p:sp>
        <p:nvSpPr>
          <p:cNvPr id="30" name="Text 23"/>
          <p:cNvSpPr/>
          <p:nvPr/>
        </p:nvSpPr>
        <p:spPr>
          <a:xfrm>
            <a:off x="9738360" y="4617720"/>
            <a:ext cx="14813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00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Handbook M-41</a:t>
            </a:r>
            <a:endParaRPr lang="en-US" sz="1000" dirty="0"/>
          </a:p>
        </p:txBody>
      </p:sp>
      <p:sp>
        <p:nvSpPr>
          <p:cNvPr id="31" name="Shape 24"/>
          <p:cNvSpPr/>
          <p:nvPr/>
        </p:nvSpPr>
        <p:spPr>
          <a:xfrm>
            <a:off x="1051560" y="5257800"/>
            <a:ext cx="1938528" cy="502920"/>
          </a:xfrm>
          <a:prstGeom prst="roundRect">
            <a:avLst>
              <a:gd name="adj" fmla="val 10909"/>
            </a:avLst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3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97864" y="5413248"/>
            <a:ext cx="201168" cy="201168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1472184" y="5257800"/>
            <a:ext cx="14813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00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ASM</a:t>
            </a:r>
            <a:endParaRPr lang="en-US" sz="1000" dirty="0"/>
          </a:p>
        </p:txBody>
      </p:sp>
      <p:sp>
        <p:nvSpPr>
          <p:cNvPr id="34" name="Shape 26"/>
          <p:cNvSpPr/>
          <p:nvPr/>
        </p:nvSpPr>
        <p:spPr>
          <a:xfrm>
            <a:off x="3118104" y="5257800"/>
            <a:ext cx="1938528" cy="502920"/>
          </a:xfrm>
          <a:prstGeom prst="roundRect">
            <a:avLst>
              <a:gd name="adj" fmla="val 10909"/>
            </a:avLst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35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64408" y="5413248"/>
            <a:ext cx="201168" cy="201168"/>
          </a:xfrm>
          <a:prstGeom prst="rect">
            <a:avLst/>
          </a:prstGeom>
        </p:spPr>
      </p:pic>
      <p:sp>
        <p:nvSpPr>
          <p:cNvPr id="36" name="Text 27"/>
          <p:cNvSpPr/>
          <p:nvPr/>
        </p:nvSpPr>
        <p:spPr>
          <a:xfrm>
            <a:off x="3538728" y="5257800"/>
            <a:ext cx="14813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00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POM</a:t>
            </a:r>
            <a:endParaRPr lang="en-US" sz="1000" dirty="0"/>
          </a:p>
        </p:txBody>
      </p:sp>
      <p:sp>
        <p:nvSpPr>
          <p:cNvPr id="37" name="Shape 28"/>
          <p:cNvSpPr/>
          <p:nvPr/>
        </p:nvSpPr>
        <p:spPr>
          <a:xfrm>
            <a:off x="5184648" y="5257800"/>
            <a:ext cx="1938528" cy="502920"/>
          </a:xfrm>
          <a:prstGeom prst="roundRect">
            <a:avLst>
              <a:gd name="adj" fmla="val 10909"/>
            </a:avLst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38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30952" y="5413248"/>
            <a:ext cx="201168" cy="201168"/>
          </a:xfrm>
          <a:prstGeom prst="rect">
            <a:avLst/>
          </a:prstGeom>
        </p:spPr>
      </p:pic>
      <p:sp>
        <p:nvSpPr>
          <p:cNvPr id="39" name="Text 29"/>
          <p:cNvSpPr/>
          <p:nvPr/>
        </p:nvSpPr>
        <p:spPr>
          <a:xfrm>
            <a:off x="5605272" y="5257800"/>
            <a:ext cx="14813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00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MRS Summary</a:t>
            </a:r>
            <a:endParaRPr lang="en-US" sz="1000" dirty="0"/>
          </a:p>
        </p:txBody>
      </p:sp>
      <p:sp>
        <p:nvSpPr>
          <p:cNvPr id="40" name="Shape 30"/>
          <p:cNvSpPr/>
          <p:nvPr/>
        </p:nvSpPr>
        <p:spPr>
          <a:xfrm>
            <a:off x="7251192" y="5257800"/>
            <a:ext cx="1938528" cy="502920"/>
          </a:xfrm>
          <a:prstGeom prst="roundRect">
            <a:avLst>
              <a:gd name="adj" fmla="val 10909"/>
            </a:avLst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41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97496" y="5413248"/>
            <a:ext cx="201168" cy="201168"/>
          </a:xfrm>
          <a:prstGeom prst="rect">
            <a:avLst/>
          </a:prstGeom>
        </p:spPr>
      </p:pic>
      <p:sp>
        <p:nvSpPr>
          <p:cNvPr id="42" name="Text 31"/>
          <p:cNvSpPr/>
          <p:nvPr/>
        </p:nvSpPr>
        <p:spPr>
          <a:xfrm>
            <a:off x="7671816" y="5257800"/>
            <a:ext cx="14813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00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Harassment Policy</a:t>
            </a:r>
            <a:endParaRPr lang="en-US" sz="1000" dirty="0"/>
          </a:p>
        </p:txBody>
      </p:sp>
      <p:sp>
        <p:nvSpPr>
          <p:cNvPr id="43" name="Shape 32"/>
          <p:cNvSpPr/>
          <p:nvPr/>
        </p:nvSpPr>
        <p:spPr>
          <a:xfrm>
            <a:off x="9317736" y="5257800"/>
            <a:ext cx="1938528" cy="502920"/>
          </a:xfrm>
          <a:prstGeom prst="roundRect">
            <a:avLst>
              <a:gd name="adj" fmla="val 10909"/>
            </a:avLst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44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464040" y="5413248"/>
            <a:ext cx="201168" cy="201168"/>
          </a:xfrm>
          <a:prstGeom prst="rect">
            <a:avLst/>
          </a:prstGeom>
        </p:spPr>
      </p:pic>
      <p:sp>
        <p:nvSpPr>
          <p:cNvPr id="45" name="Text 33"/>
          <p:cNvSpPr/>
          <p:nvPr/>
        </p:nvSpPr>
        <p:spPr>
          <a:xfrm>
            <a:off x="9738360" y="5257800"/>
            <a:ext cx="14813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00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 Form 8190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669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PROVEN RESULTS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49808" y="841248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already won.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77240" y="1783080"/>
            <a:ext cx="6492240" cy="4251960"/>
          </a:xfrm>
          <a:prstGeom prst="roundRect">
            <a:avLst>
              <a:gd name="adj" fmla="val 1935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097280" y="2121408"/>
            <a:ext cx="731520" cy="731520"/>
          </a:xfrm>
          <a:prstGeom prst="ellipse">
            <a:avLst/>
          </a:prstGeom>
          <a:solidFill>
            <a:srgbClr val="0A0D14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160" y="2304288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011680" y="219456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Branch 2808 — Step B settlement</a:t>
            </a:r>
            <a:endParaRPr lang="en-US" sz="2100" dirty="0"/>
          </a:p>
        </p:txBody>
      </p:sp>
      <p:sp>
        <p:nvSpPr>
          <p:cNvPr id="8" name="Text 5"/>
          <p:cNvSpPr/>
          <p:nvPr/>
        </p:nvSpPr>
        <p:spPr>
          <a:xfrm>
            <a:off x="1097280" y="3063240"/>
            <a:ext cx="58521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real grievance, documented with the Digital Shop Steward, was carried through and settled in the members' favor at Step B — including a class-action weather-event win for affected carriers.</a:t>
            </a:r>
            <a:endParaRPr lang="en-US" sz="150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4453128"/>
            <a:ext cx="274320" cy="27432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481328" y="44348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Documented start to finish inside DSS</a:t>
            </a:r>
            <a:endParaRPr lang="en-US" sz="1400" dirty="0"/>
          </a:p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280" y="4956048"/>
            <a:ext cx="274320" cy="27432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481328" y="493776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Filed without burning a steward's weekend</a:t>
            </a:r>
            <a:endParaRPr lang="en-US" sz="1400" dirty="0"/>
          </a:p>
        </p:txBody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7280" y="5458968"/>
            <a:ext cx="274320" cy="27432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1481328" y="54406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Settled in the carriers' favor</a:t>
            </a:r>
            <a:endParaRPr lang="en-US" sz="1400" dirty="0"/>
          </a:p>
        </p:txBody>
      </p:sp>
      <p:sp>
        <p:nvSpPr>
          <p:cNvPr id="15" name="Shape 9"/>
          <p:cNvSpPr/>
          <p:nvPr/>
        </p:nvSpPr>
        <p:spPr>
          <a:xfrm>
            <a:off x="7452360" y="1783080"/>
            <a:ext cx="3931920" cy="4251960"/>
          </a:xfrm>
          <a:prstGeom prst="roundRect">
            <a:avLst>
              <a:gd name="adj" fmla="val 2093"/>
            </a:avLst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pic>
        <p:nvPicPr>
          <p:cNvPr id="16" name="Image 4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2400" y="2103120"/>
            <a:ext cx="502920" cy="502920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7772400" y="2788920"/>
            <a:ext cx="33375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same research and paperwork that used to eat a steward's day off now takes minutes — and the outcome holds up where it counts.</a:t>
            </a:r>
            <a:endParaRPr lang="en-US" sz="1900" dirty="0"/>
          </a:p>
        </p:txBody>
      </p:sp>
      <p:sp>
        <p:nvSpPr>
          <p:cNvPr id="18" name="Text 11"/>
          <p:cNvSpPr/>
          <p:nvPr/>
        </p:nvSpPr>
        <p:spPr>
          <a:xfrm>
            <a:off x="7772400" y="544068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8EC8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 Branch 2808 leadership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606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02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C9A84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PRICING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49808" y="768096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for branches of every size.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77240" y="1371600"/>
            <a:ext cx="10607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grievance = one package: intake through every document, start to finish. Annual plans get two months free.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77240" y="2011680"/>
            <a:ext cx="2066544" cy="3246120"/>
          </a:xfrm>
          <a:prstGeom prst="roundRect">
            <a:avLst>
              <a:gd name="adj" fmla="val 3982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77240" y="2322576"/>
            <a:ext cx="20665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777240" y="2706624"/>
            <a:ext cx="206654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$50</a:t>
            </a:r>
            <a:pPr algn="ctr" indent="0" marL="0">
              <a:buNone/>
            </a:pPr>
            <a:r>
              <a:rPr lang="en-US" sz="130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/mo</a:t>
            </a:r>
            <a:endParaRPr lang="en-US" sz="3400" dirty="0"/>
          </a:p>
        </p:txBody>
      </p:sp>
      <p:sp>
        <p:nvSpPr>
          <p:cNvPr id="8" name="Shape 6"/>
          <p:cNvSpPr/>
          <p:nvPr/>
        </p:nvSpPr>
        <p:spPr>
          <a:xfrm>
            <a:off x="1188720" y="3401568"/>
            <a:ext cx="1243584" cy="0"/>
          </a:xfrm>
          <a:prstGeom prst="line">
            <a:avLst/>
          </a:prstGeom>
          <a:noFill/>
          <a:ln w="12700">
            <a:solidFill>
              <a:srgbClr val="262E3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41832" y="3529584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 20 carriers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941832" y="3986784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Pay-as-you-go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1051560" y="4690872"/>
            <a:ext cx="1517904" cy="365760"/>
          </a:xfrm>
          <a:prstGeom prst="roundRect">
            <a:avLst>
              <a:gd name="adj" fmla="val 50000"/>
            </a:avLst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51560" y="4690872"/>
            <a:ext cx="15179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billed monthly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926080" y="2011680"/>
            <a:ext cx="2066544" cy="3246120"/>
          </a:xfrm>
          <a:prstGeom prst="roundRect">
            <a:avLst>
              <a:gd name="adj" fmla="val 3982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2926080" y="2322576"/>
            <a:ext cx="20665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2926080" y="2706624"/>
            <a:ext cx="206654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$125</a:t>
            </a:r>
            <a:pPr algn="ctr" indent="0" marL="0">
              <a:buNone/>
            </a:pPr>
            <a:r>
              <a:rPr lang="en-US" sz="130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/mo</a:t>
            </a:r>
            <a:endParaRPr lang="en-US" sz="3400" dirty="0"/>
          </a:p>
        </p:txBody>
      </p:sp>
      <p:sp>
        <p:nvSpPr>
          <p:cNvPr id="16" name="Shape 14"/>
          <p:cNvSpPr/>
          <p:nvPr/>
        </p:nvSpPr>
        <p:spPr>
          <a:xfrm>
            <a:off x="3337560" y="3401568"/>
            <a:ext cx="1243584" cy="0"/>
          </a:xfrm>
          <a:prstGeom prst="line">
            <a:avLst/>
          </a:prstGeom>
          <a:noFill/>
          <a:ln w="12700">
            <a:solidFill>
              <a:srgbClr val="262E3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090672" y="3529584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20–50 carriers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3090672" y="3986784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packages / mo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3200400" y="4690872"/>
            <a:ext cx="1517904" cy="365760"/>
          </a:xfrm>
          <a:prstGeom prst="roundRect">
            <a:avLst>
              <a:gd name="adj" fmla="val 50000"/>
            </a:avLst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200400" y="4690872"/>
            <a:ext cx="15179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$1,250 / year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074920" y="1847088"/>
            <a:ext cx="2066544" cy="3575304"/>
          </a:xfrm>
          <a:prstGeom prst="roundRect">
            <a:avLst>
              <a:gd name="adj" fmla="val 3982"/>
            </a:avLst>
          </a:prstGeom>
          <a:solidFill>
            <a:srgbClr val="13243C"/>
          </a:solidFill>
          <a:ln w="25400">
            <a:solidFill>
              <a:srgbClr val="8EC8FF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5458968" y="1993392"/>
            <a:ext cx="1298448" cy="310896"/>
          </a:xfrm>
          <a:prstGeom prst="roundRect">
            <a:avLst>
              <a:gd name="adj" fmla="val 50000"/>
            </a:avLst>
          </a:prstGeom>
          <a:solidFill>
            <a:srgbClr val="C9A84C"/>
          </a:solidFill>
          <a:ln/>
        </p:spPr>
      </p:sp>
      <p:sp>
        <p:nvSpPr>
          <p:cNvPr id="23" name="Text 21"/>
          <p:cNvSpPr/>
          <p:nvPr/>
        </p:nvSpPr>
        <p:spPr>
          <a:xfrm>
            <a:off x="5458968" y="1993392"/>
            <a:ext cx="12984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spc="100" kern="0" dirty="0">
                <a:solidFill>
                  <a:srgbClr val="06060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MOST POPULAR</a:t>
            </a:r>
            <a:endParaRPr lang="en-US" sz="850" dirty="0"/>
          </a:p>
        </p:txBody>
      </p:sp>
      <p:sp>
        <p:nvSpPr>
          <p:cNvPr id="24" name="Text 22"/>
          <p:cNvSpPr/>
          <p:nvPr/>
        </p:nvSpPr>
        <p:spPr>
          <a:xfrm>
            <a:off x="5074920" y="2468880"/>
            <a:ext cx="20665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8EC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</a:t>
            </a:r>
            <a:endParaRPr lang="en-US" sz="1700" dirty="0"/>
          </a:p>
        </p:txBody>
      </p:sp>
      <p:sp>
        <p:nvSpPr>
          <p:cNvPr id="25" name="Text 23"/>
          <p:cNvSpPr/>
          <p:nvPr/>
        </p:nvSpPr>
        <p:spPr>
          <a:xfrm>
            <a:off x="5074920" y="2852928"/>
            <a:ext cx="206654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$225</a:t>
            </a:r>
            <a:pPr algn="ctr" indent="0" marL="0">
              <a:buNone/>
            </a:pPr>
            <a:r>
              <a:rPr lang="en-US" sz="130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/mo</a:t>
            </a:r>
            <a:endParaRPr lang="en-US" sz="3400" dirty="0"/>
          </a:p>
        </p:txBody>
      </p:sp>
      <p:sp>
        <p:nvSpPr>
          <p:cNvPr id="26" name="Shape 24"/>
          <p:cNvSpPr/>
          <p:nvPr/>
        </p:nvSpPr>
        <p:spPr>
          <a:xfrm>
            <a:off x="5486400" y="3547872"/>
            <a:ext cx="1243584" cy="0"/>
          </a:xfrm>
          <a:prstGeom prst="line">
            <a:avLst/>
          </a:prstGeom>
          <a:noFill/>
          <a:ln w="12700">
            <a:solidFill>
              <a:srgbClr val="262E3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239512" y="3675888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50–200 carriers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5239512" y="4133088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pkgs · LMOU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5349240" y="4855464"/>
            <a:ext cx="1517904" cy="365760"/>
          </a:xfrm>
          <a:prstGeom prst="roundRect">
            <a:avLst>
              <a:gd name="adj" fmla="val 50000"/>
            </a:avLst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349240" y="4855464"/>
            <a:ext cx="15179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8EC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$2,250 / year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7223760" y="2011680"/>
            <a:ext cx="2066544" cy="3246120"/>
          </a:xfrm>
          <a:prstGeom prst="roundRect">
            <a:avLst>
              <a:gd name="adj" fmla="val 3982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7223760" y="2322576"/>
            <a:ext cx="20665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</a:t>
            </a:r>
            <a:endParaRPr lang="en-US" sz="1700" dirty="0"/>
          </a:p>
        </p:txBody>
      </p:sp>
      <p:sp>
        <p:nvSpPr>
          <p:cNvPr id="33" name="Text 31"/>
          <p:cNvSpPr/>
          <p:nvPr/>
        </p:nvSpPr>
        <p:spPr>
          <a:xfrm>
            <a:off x="7223760" y="2706624"/>
            <a:ext cx="206654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$375</a:t>
            </a:r>
            <a:pPr algn="ctr" indent="0" marL="0">
              <a:buNone/>
            </a:pPr>
            <a:r>
              <a:rPr lang="en-US" sz="130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/mo</a:t>
            </a:r>
            <a:endParaRPr lang="en-US" sz="3400" dirty="0"/>
          </a:p>
        </p:txBody>
      </p:sp>
      <p:sp>
        <p:nvSpPr>
          <p:cNvPr id="34" name="Shape 32"/>
          <p:cNvSpPr/>
          <p:nvPr/>
        </p:nvSpPr>
        <p:spPr>
          <a:xfrm>
            <a:off x="7635240" y="3401568"/>
            <a:ext cx="1243584" cy="0"/>
          </a:xfrm>
          <a:prstGeom prst="line">
            <a:avLst/>
          </a:prstGeom>
          <a:noFill/>
          <a:ln w="12700">
            <a:solidFill>
              <a:srgbClr val="262E3D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388352" y="3529584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200–500 carriers</a:t>
            </a:r>
            <a:endParaRPr lang="en-US" sz="1250" dirty="0"/>
          </a:p>
        </p:txBody>
      </p:sp>
      <p:sp>
        <p:nvSpPr>
          <p:cNvPr id="36" name="Text 34"/>
          <p:cNvSpPr/>
          <p:nvPr/>
        </p:nvSpPr>
        <p:spPr>
          <a:xfrm>
            <a:off x="7388352" y="3986784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 pkgs · priority</a:t>
            </a:r>
            <a:endParaRPr lang="en-US" sz="1150" dirty="0"/>
          </a:p>
        </p:txBody>
      </p:sp>
      <p:sp>
        <p:nvSpPr>
          <p:cNvPr id="37" name="Shape 35"/>
          <p:cNvSpPr/>
          <p:nvPr/>
        </p:nvSpPr>
        <p:spPr>
          <a:xfrm>
            <a:off x="7498080" y="4690872"/>
            <a:ext cx="1517904" cy="365760"/>
          </a:xfrm>
          <a:prstGeom prst="roundRect">
            <a:avLst>
              <a:gd name="adj" fmla="val 50000"/>
            </a:avLst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7498080" y="4690872"/>
            <a:ext cx="15179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$3,750 / year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9372600" y="2011680"/>
            <a:ext cx="2066544" cy="3246120"/>
          </a:xfrm>
          <a:prstGeom prst="roundRect">
            <a:avLst>
              <a:gd name="adj" fmla="val 3982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40" name="Text 38"/>
          <p:cNvSpPr/>
          <p:nvPr/>
        </p:nvSpPr>
        <p:spPr>
          <a:xfrm>
            <a:off x="9372600" y="2322576"/>
            <a:ext cx="20665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</a:t>
            </a:r>
            <a:endParaRPr lang="en-US" sz="1700" dirty="0"/>
          </a:p>
        </p:txBody>
      </p:sp>
      <p:sp>
        <p:nvSpPr>
          <p:cNvPr id="41" name="Text 39"/>
          <p:cNvSpPr/>
          <p:nvPr/>
        </p:nvSpPr>
        <p:spPr>
          <a:xfrm>
            <a:off x="9372600" y="2706624"/>
            <a:ext cx="206654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$600</a:t>
            </a:r>
            <a:pPr algn="ctr" indent="0" marL="0">
              <a:buNone/>
            </a:pPr>
            <a:r>
              <a:rPr lang="en-US" sz="130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/mo</a:t>
            </a:r>
            <a:endParaRPr lang="en-US" sz="3400" dirty="0"/>
          </a:p>
        </p:txBody>
      </p:sp>
      <p:sp>
        <p:nvSpPr>
          <p:cNvPr id="42" name="Shape 40"/>
          <p:cNvSpPr/>
          <p:nvPr/>
        </p:nvSpPr>
        <p:spPr>
          <a:xfrm>
            <a:off x="9784080" y="3401568"/>
            <a:ext cx="1243584" cy="0"/>
          </a:xfrm>
          <a:prstGeom prst="line">
            <a:avLst/>
          </a:prstGeom>
          <a:noFill/>
          <a:ln w="12700">
            <a:solidFill>
              <a:srgbClr val="262E3D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9537192" y="3529584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500+ carriers</a:t>
            </a:r>
            <a:endParaRPr lang="en-US" sz="1250" dirty="0"/>
          </a:p>
        </p:txBody>
      </p:sp>
      <p:sp>
        <p:nvSpPr>
          <p:cNvPr id="44" name="Text 42"/>
          <p:cNvSpPr/>
          <p:nvPr/>
        </p:nvSpPr>
        <p:spPr>
          <a:xfrm>
            <a:off x="9537192" y="3986784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pkgs · dedicated</a:t>
            </a:r>
            <a:endParaRPr lang="en-US" sz="1150" dirty="0"/>
          </a:p>
        </p:txBody>
      </p:sp>
      <p:sp>
        <p:nvSpPr>
          <p:cNvPr id="45" name="Shape 43"/>
          <p:cNvSpPr/>
          <p:nvPr/>
        </p:nvSpPr>
        <p:spPr>
          <a:xfrm>
            <a:off x="9646920" y="4690872"/>
            <a:ext cx="1517904" cy="365760"/>
          </a:xfrm>
          <a:prstGeom prst="roundRect">
            <a:avLst>
              <a:gd name="adj" fmla="val 50000"/>
            </a:avLst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9646920" y="4690872"/>
            <a:ext cx="15179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$6,000 / year</a:t>
            </a:r>
            <a:endParaRPr lang="en-US" sz="1100" dirty="0"/>
          </a:p>
        </p:txBody>
      </p:sp>
      <p:sp>
        <p:nvSpPr>
          <p:cNvPr id="47" name="Text 45"/>
          <p:cNvSpPr/>
          <p:nvPr/>
        </p:nvSpPr>
        <p:spPr>
          <a:xfrm>
            <a:off x="777240" y="5989320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plans include a $300–$500 one-time onboarding. Additional packages billed at $15 each. Pricing self-funded and independent of any NALC branch role.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606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5669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8EC8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STORY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49808" y="841248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by a carrier, for carriers.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777240" y="1783080"/>
            <a:ext cx="5486400" cy="4251960"/>
          </a:xfrm>
          <a:prstGeom prst="roundRect">
            <a:avLst>
              <a:gd name="adj" fmla="val 1935"/>
            </a:avLst>
          </a:prstGeom>
          <a:solidFill>
            <a:srgbClr val="10131C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097280" y="2121408"/>
            <a:ext cx="713232" cy="713232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75588" y="2299716"/>
            <a:ext cx="356616" cy="35661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011680" y="2157984"/>
            <a:ext cx="4023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route to the repo</a:t>
            </a:r>
            <a:endParaRPr lang="en-US" sz="1900" dirty="0"/>
          </a:p>
        </p:txBody>
      </p:sp>
      <p:sp>
        <p:nvSpPr>
          <p:cNvPr id="8" name="Text 5"/>
          <p:cNvSpPr/>
          <p:nvPr/>
        </p:nvSpPr>
        <p:spPr>
          <a:xfrm>
            <a:off x="1097280" y="3017520"/>
            <a:ext cx="4846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8000"/>
              </a:lnSpc>
              <a:buNone/>
            </a:pPr>
            <a:r>
              <a:rPr lang="en-US" sz="140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Digital Shop Steward was built by Joshua Harris — President of NALC Branch 2808 in Northwest Georgia — to fix a problem he lived: officers worn down by the research and paperwork behind every grievance.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1097280" y="4526280"/>
            <a:ext cx="4846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8000"/>
              </a:lnSpc>
              <a:buNone/>
            </a:pPr>
            <a:r>
              <a:rPr lang="en-US" sz="1400" dirty="0">
                <a:solidFill>
                  <a:srgbClr val="E9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 Intelligent Systems builds practical AI tools for the people who keep things moving. DSS is its flagship — proven on a real branch before it was ever offered to anyone else.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6446520" y="1783080"/>
            <a:ext cx="4937760" cy="960120"/>
          </a:xfrm>
          <a:prstGeom prst="roundRect">
            <a:avLst>
              <a:gd name="adj" fmla="val 8571"/>
            </a:avLst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6693408" y="2002536"/>
            <a:ext cx="512064" cy="512064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1424" y="2130552"/>
            <a:ext cx="256032" cy="25603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360920" y="1929384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Made for the union</a:t>
            </a:r>
            <a:endParaRPr lang="en-US" sz="1450" dirty="0"/>
          </a:p>
        </p:txBody>
      </p:sp>
      <p:sp>
        <p:nvSpPr>
          <p:cNvPr id="14" name="Text 10"/>
          <p:cNvSpPr/>
          <p:nvPr/>
        </p:nvSpPr>
        <p:spPr>
          <a:xfrm>
            <a:off x="7360920" y="2240280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around how stewards actually work a grievance — not a generic chatbot.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6446520" y="2880360"/>
            <a:ext cx="4937760" cy="960120"/>
          </a:xfrm>
          <a:prstGeom prst="roundRect">
            <a:avLst>
              <a:gd name="adj" fmla="val 8571"/>
            </a:avLst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6693408" y="3099816"/>
            <a:ext cx="512064" cy="512064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1424" y="3227832"/>
            <a:ext cx="256032" cy="25603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7360920" y="3026664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Honest by design</a:t>
            </a:r>
            <a:endParaRPr lang="en-US" sz="1450" dirty="0"/>
          </a:p>
        </p:txBody>
      </p:sp>
      <p:sp>
        <p:nvSpPr>
          <p:cNvPr id="19" name="Text 14"/>
          <p:cNvSpPr/>
          <p:nvPr/>
        </p:nvSpPr>
        <p:spPr>
          <a:xfrm>
            <a:off x="7360920" y="3337560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Quotes the contract verbatim and shows its sources. No guessing, no spin.</a:t>
            </a:r>
            <a:endParaRPr lang="en-US" sz="1150" dirty="0"/>
          </a:p>
        </p:txBody>
      </p:sp>
      <p:sp>
        <p:nvSpPr>
          <p:cNvPr id="20" name="Shape 15"/>
          <p:cNvSpPr/>
          <p:nvPr/>
        </p:nvSpPr>
        <p:spPr>
          <a:xfrm>
            <a:off x="6446520" y="3977640"/>
            <a:ext cx="4937760" cy="960120"/>
          </a:xfrm>
          <a:prstGeom prst="roundRect">
            <a:avLst>
              <a:gd name="adj" fmla="val 8571"/>
            </a:avLst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6693408" y="4197096"/>
            <a:ext cx="512064" cy="512064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1424" y="4325112"/>
            <a:ext cx="256032" cy="256032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7360920" y="4123944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Carrier privacy first</a:t>
            </a:r>
            <a:endParaRPr lang="en-US" sz="1450" dirty="0"/>
          </a:p>
        </p:txBody>
      </p:sp>
      <p:sp>
        <p:nvSpPr>
          <p:cNvPr id="24" name="Text 18"/>
          <p:cNvSpPr/>
          <p:nvPr/>
        </p:nvSpPr>
        <p:spPr>
          <a:xfrm>
            <a:off x="7360920" y="4434840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carrier's chat is purged when they close it; only the officers keep the record.</a:t>
            </a:r>
            <a:endParaRPr lang="en-US" sz="1150" dirty="0"/>
          </a:p>
        </p:txBody>
      </p:sp>
      <p:sp>
        <p:nvSpPr>
          <p:cNvPr id="25" name="Shape 19"/>
          <p:cNvSpPr/>
          <p:nvPr/>
        </p:nvSpPr>
        <p:spPr>
          <a:xfrm>
            <a:off x="6446520" y="5074920"/>
            <a:ext cx="4937760" cy="960120"/>
          </a:xfrm>
          <a:prstGeom prst="roundRect">
            <a:avLst>
              <a:gd name="adj" fmla="val 8571"/>
            </a:avLst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  <a:effectLst>
            <a:outerShdw sx="100000" sy="100000" kx="0" ky="0" algn="bl" rotWithShape="0" blurRad="114300" dist="38100" dir="5400000">
              <a:srgbClr val="000000">
                <a:alpha val="32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6693408" y="5294376"/>
            <a:ext cx="512064" cy="512064"/>
          </a:xfrm>
          <a:prstGeom prst="ellipse">
            <a:avLst/>
          </a:prstGeom>
          <a:solidFill>
            <a:srgbClr val="171C28"/>
          </a:solidFill>
          <a:ln w="12700">
            <a:solidFill>
              <a:srgbClr val="262E3D"/>
            </a:solidFill>
            <a:prstDash val="solid"/>
          </a:ln>
        </p:spPr>
      </p:sp>
      <p:pic>
        <p:nvPicPr>
          <p:cNvPr id="2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1424" y="5422392"/>
            <a:ext cx="256032" cy="256032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7360920" y="5221224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Real, not a prototype</a:t>
            </a:r>
            <a:endParaRPr lang="en-US" sz="1450" dirty="0"/>
          </a:p>
        </p:txBody>
      </p:sp>
      <p:sp>
        <p:nvSpPr>
          <p:cNvPr id="29" name="Text 22"/>
          <p:cNvSpPr/>
          <p:nvPr/>
        </p:nvSpPr>
        <p:spPr>
          <a:xfrm>
            <a:off x="7360920" y="5532120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97A3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in production at nalc2808.org with a Step B win already on the board.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NATIV Intelligent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Digital Shop Steward</dc:title>
  <dc:subject>PptxGenJS Presentation</dc:subject>
  <dc:creator>NATIV Intelligent Systems</dc:creator>
  <cp:lastModifiedBy>NATIV Intelligent Systems</cp:lastModifiedBy>
  <cp:revision>1</cp:revision>
  <dcterms:created xsi:type="dcterms:W3CDTF">2026-06-25T22:07:02Z</dcterms:created>
  <dcterms:modified xsi:type="dcterms:W3CDTF">2026-06-25T22:07:02Z</dcterms:modified>
</cp:coreProperties>
</file>